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312" r:id="rId4"/>
    <p:sldId id="331" r:id="rId5"/>
    <p:sldId id="278" r:id="rId6"/>
    <p:sldId id="355" r:id="rId7"/>
    <p:sldId id="356" r:id="rId8"/>
    <p:sldId id="357" r:id="rId9"/>
    <p:sldId id="395" r:id="rId10"/>
    <p:sldId id="358" r:id="rId11"/>
    <p:sldId id="359" r:id="rId12"/>
    <p:sldId id="360" r:id="rId13"/>
    <p:sldId id="361" r:id="rId14"/>
    <p:sldId id="363" r:id="rId15"/>
    <p:sldId id="364" r:id="rId16"/>
    <p:sldId id="365" r:id="rId17"/>
    <p:sldId id="366" r:id="rId18"/>
    <p:sldId id="396" r:id="rId19"/>
    <p:sldId id="362" r:id="rId20"/>
    <p:sldId id="367" r:id="rId21"/>
    <p:sldId id="368" r:id="rId22"/>
    <p:sldId id="369" r:id="rId23"/>
    <p:sldId id="397" r:id="rId24"/>
    <p:sldId id="370" r:id="rId25"/>
    <p:sldId id="371" r:id="rId26"/>
    <p:sldId id="372" r:id="rId27"/>
    <p:sldId id="373" r:id="rId28"/>
    <p:sldId id="374" r:id="rId29"/>
    <p:sldId id="375" r:id="rId30"/>
    <p:sldId id="384" r:id="rId31"/>
    <p:sldId id="385" r:id="rId32"/>
    <p:sldId id="376" r:id="rId33"/>
    <p:sldId id="377" r:id="rId34"/>
    <p:sldId id="378" r:id="rId35"/>
    <p:sldId id="379" r:id="rId36"/>
    <p:sldId id="380" r:id="rId37"/>
    <p:sldId id="381" r:id="rId38"/>
    <p:sldId id="382" r:id="rId39"/>
    <p:sldId id="383" r:id="rId40"/>
    <p:sldId id="398" r:id="rId41"/>
    <p:sldId id="386" r:id="rId42"/>
    <p:sldId id="387" r:id="rId43"/>
    <p:sldId id="388" r:id="rId44"/>
    <p:sldId id="389" r:id="rId45"/>
    <p:sldId id="390" r:id="rId46"/>
    <p:sldId id="391" r:id="rId47"/>
    <p:sldId id="392" r:id="rId48"/>
    <p:sldId id="393" r:id="rId49"/>
    <p:sldId id="399" r:id="rId50"/>
    <p:sldId id="394" r:id="rId5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624" autoAdjust="0"/>
  </p:normalViewPr>
  <p:slideViewPr>
    <p:cSldViewPr>
      <p:cViewPr>
        <p:scale>
          <a:sx n="81" d="100"/>
          <a:sy n="81" d="100"/>
        </p:scale>
        <p:origin x="-83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ACB10-0101-4181-9057-FD98A2FDF2F7}" type="datetimeFigureOut">
              <a:rPr lang="es-MX" smtClean="0"/>
              <a:pPr/>
              <a:t>12/01/2015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25DE7-EA80-43E4-AADF-E8E69F1A8C87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Ba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28728" y="2500306"/>
            <a:ext cx="6498444" cy="830997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r"/>
            <a:r>
              <a:rPr lang="es-MX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Rafael Moreno Valle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571604" y="6072206"/>
            <a:ext cx="6498444" cy="40011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31 de mayo, 2010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2357422" y="3319161"/>
            <a:ext cx="47863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Propuesta de Gobierno</a:t>
            </a:r>
            <a:endParaRPr lang="es-MX" sz="3600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714412" y="285728"/>
            <a:ext cx="7143800" cy="70788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SEGUNDO EJE</a:t>
            </a:r>
          </a:p>
          <a:p>
            <a:pPr algn="r"/>
            <a:r>
              <a:rPr lang="es-MX" sz="2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Economía competitiva que genere empleos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Competitividad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3377043"/>
            <a:ext cx="6429388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Lugar 28 en competitividad a nivel nacional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(IMCO, 2008)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El número de empresas grandes cayó 34% en solo 3 años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 2008).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2382" y="285728"/>
            <a:ext cx="6498444" cy="70788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SEGUNDO EJE</a:t>
            </a:r>
          </a:p>
          <a:p>
            <a:pPr algn="r"/>
            <a:r>
              <a:rPr lang="es-MX" sz="2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Economía competitiva que genere empleos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Competitividad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que Puebla sea uno de los Estados más competitivos del país para establecer negocios, promover el crecimiento y crear empleos bien remunerados”.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290" y="3643314"/>
            <a:ext cx="642938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</a:rPr>
              <a:t> 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Cruzada por la Competitividad </a:t>
            </a: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Agenda Estratégica de Competitividad </a:t>
            </a: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Ley para la Competitividad </a:t>
            </a: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Agencia para el Desarrollo de la Competitividad 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571536" y="285728"/>
            <a:ext cx="7143800" cy="70788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SEGUNDO EJE</a:t>
            </a:r>
          </a:p>
          <a:p>
            <a:pPr algn="r"/>
            <a:r>
              <a:rPr lang="es-MX" sz="2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Economía competitiva que genere empleos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Política industrial para la generación de empleos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2638381"/>
            <a:ext cx="664370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En 3 años, la inversión extranjera directa cayó 70%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(IMCO, 2008).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La productividad neta de los activos se redujo en 28%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(IMCO, 2008) 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Casi 60% de la población urbana, o no recibe ingresos, o recibe menos de 2 salarios mínimos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(INEGI, 2009).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Puebla solo aporta el 1.5% del PIB industrial nacional –   posición 15 en el país </a:t>
            </a:r>
            <a:r>
              <a:rPr lang="es-ES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(ITESM, 2010).</a:t>
            </a: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73820" y="285728"/>
            <a:ext cx="6498444" cy="70788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SEGUNDO EJE</a:t>
            </a:r>
          </a:p>
          <a:p>
            <a:pPr algn="r"/>
            <a:r>
              <a:rPr lang="es-MX" sz="2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Economía competitiva que genere empleos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602106"/>
            <a:ext cx="825400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Política industrial para la generación de empleos</a:t>
            </a:r>
          </a:p>
          <a:p>
            <a:pPr marL="0" lvl="1" algn="ctr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lograr que al final de mi gestión, Puebla esté dentro de las 7 entidades con mayor captación de inversión extranjera directa”.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071538" y="2857496"/>
            <a:ext cx="757242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Apoyo directo a la actividad productiva con coordinación</a:t>
            </a:r>
          </a:p>
          <a:p>
            <a:pPr lvl="0"/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    interinstitucional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Programa de Fortalecimiento de Cadenas Productivas  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7 Polos de Competitividad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Programa “Industria 20-20” para industrias detonadoras </a:t>
            </a:r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Fondo Concurrente “Puebla Innova” para el desarrollo tecnológico 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Proveedores Poblanos del Gobierno</a:t>
            </a:r>
          </a:p>
          <a:p>
            <a:pPr lvl="0">
              <a:buFont typeface="Wingdings" pitchFamily="2" charset="2"/>
              <a:buChar char="ü"/>
            </a:pPr>
            <a:r>
              <a:rPr lang="es-ES" sz="2000" b="1" i="1" dirty="0" err="1" smtClean="0">
                <a:solidFill>
                  <a:schemeClr val="accent1">
                    <a:lumMod val="50000"/>
                  </a:schemeClr>
                </a:solidFill>
              </a:rPr>
              <a:t>Scouting</a:t>
            </a:r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Internacional de Oportunidades para Puebla vía</a:t>
            </a:r>
          </a:p>
          <a:p>
            <a:pPr lvl="0"/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    Consejeros Comerciales en Embajadas Mexicanas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642974" y="285728"/>
            <a:ext cx="7143800" cy="70788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SEGUNDO EJE</a:t>
            </a:r>
          </a:p>
          <a:p>
            <a:pPr algn="r"/>
            <a:r>
              <a:rPr lang="es-MX" sz="2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Economía competitiva que genere empleos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Mejora regulatoria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2953780"/>
            <a:ext cx="6643702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Peor opinión empresarial de todos los estados del país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(CEESP, 2009)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Estado 19 en complejidad para hacer negocios y el 25 en facilidad para hacer cumplir un contrato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(CEESP, 2009)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El Gobierno de Puebla es el que más rechaza y entorpece los trámites empresariales en todo el país </a:t>
            </a:r>
            <a:r>
              <a:rPr lang="es-ES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(IMCO, 2008)</a:t>
            </a: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es-ES" b="1" dirty="0" smtClean="0"/>
              <a:t> </a:t>
            </a:r>
            <a:endParaRPr lang="es-MX" dirty="0" smtClean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142908" y="285728"/>
            <a:ext cx="6498444" cy="70788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SEGUNDO EJE</a:t>
            </a:r>
          </a:p>
          <a:p>
            <a:pPr algn="r"/>
            <a:r>
              <a:rPr lang="es-MX" sz="2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Economía competitiva que genere empleos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Mejora regulatoria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que ningún negocio deje de instalarse en Puebla a causa de burocracia excesiva”.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290" y="3286124"/>
            <a:ext cx="707236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Ley de Mejora Regulatoria integrada a la Nueva Ley de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Competitividad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“Emprende Clic” para abrir tu empresa por internet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V</a:t>
            </a:r>
            <a:r>
              <a:rPr lang="es-MX" sz="2000" b="1" dirty="0" err="1" smtClean="0">
                <a:solidFill>
                  <a:schemeClr val="accent1">
                    <a:lumMod val="50000"/>
                  </a:schemeClr>
                </a:solidFill>
              </a:rPr>
              <a:t>entanillas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únicas para trámites empresariales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Homologar las Leyes de Ingresos de todos los municipios</a:t>
            </a:r>
          </a:p>
          <a:p>
            <a:pPr>
              <a:buFont typeface="Wingdings" pitchFamily="2" charset="2"/>
              <a:buChar char="ü"/>
            </a:pPr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571536" y="285728"/>
            <a:ext cx="7143800" cy="70788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SEGUNDO EJE</a:t>
            </a:r>
          </a:p>
          <a:p>
            <a:pPr algn="r"/>
            <a:r>
              <a:rPr lang="es-MX" sz="2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Economía competitiva que genere empleos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Apoyo directo a los ingresos de los poblanos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2538280"/>
            <a:ext cx="6643702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Entre 2006 y 2008, la clase media se contrajo 26%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(GEA-ISA, 2010)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El 27% de las mujeres trabajadoras gana menos de 2 salarios mínimos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(ENOE, 2009)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112 mil adultos mayores no califican para el programa federal de “70 y más”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(SEDESOL, 2010)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En los últimos dos años, el salario real de los poblanos se ha contraído en más de 3% </a:t>
            </a:r>
            <a:r>
              <a:rPr lang="es-ES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(GEA-ISA, 2010)</a:t>
            </a: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es-ES" b="1" dirty="0" smtClean="0"/>
              <a:t> </a:t>
            </a:r>
            <a:endParaRPr lang="es-MX" dirty="0" smtClean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0" y="285728"/>
            <a:ext cx="6498444" cy="707886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SEGUNDO EJE</a:t>
            </a:r>
          </a:p>
          <a:p>
            <a:pPr algn="r"/>
            <a:r>
              <a:rPr lang="es-MX" sz="2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Economía competitiva que genere empleos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Apoyo directo a los ingresos de los poblanos</a:t>
            </a: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que todos los poblanos tengan un ingreso que les permita mejorar su calidad de vida”.</a:t>
            </a:r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290" y="3380125"/>
            <a:ext cx="707236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Crédito a la Palabra de la Mujer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 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 100% de cobertura en “70 y más” urbano (500 pesos</a:t>
            </a:r>
          </a:p>
          <a:p>
            <a:pPr lvl="0"/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     mensuales a todos los adultos mayores) 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Eliminación el impuesto a la tenencia vehicular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1643106" y="357166"/>
            <a:ext cx="6498444" cy="646331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Tercer Eje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3051761"/>
            <a:ext cx="825400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ES_tradnl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Seguridad para tu familia</a:t>
            </a:r>
          </a:p>
          <a:p>
            <a:pPr marL="0" lvl="1" algn="just"/>
            <a:endParaRPr lang="es-ES_tradnl" sz="28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algn="just"/>
            <a:endParaRPr lang="es-MX" sz="2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642974" y="214290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TERCER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Seguridad para tu familia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Estado de Derecho y seguridad pronta y accesible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2769114"/>
            <a:ext cx="642938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Peor estado calificado en el rubro de Sistema de Derecho Confiable y Objetivo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 2008)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Peor calificado en imparcialidad de jueces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(IMCO, 2008)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Lugar 25 en cumplimiento de contratos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(CEESP, 2009)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Peor de México en Calidad de las Instituciones de Justicia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(IMCO, 2008)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Pasó del lugar 3 al 20 en eficiencia en ejecución de sentencias en tan sólo dos años </a:t>
            </a:r>
            <a:r>
              <a:rPr lang="es-ES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(IMCO, 2008)</a:t>
            </a: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es-MX" b="1" dirty="0" smtClean="0"/>
              <a:t> </a:t>
            </a:r>
            <a:endParaRPr lang="es-MX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0" y="285728"/>
            <a:ext cx="6498444" cy="492443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r"/>
            <a:r>
              <a:rPr lang="es-MX" sz="2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¡Cumplo mis compromisos o me voy!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813877"/>
            <a:ext cx="825400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“Alcanzaré metas específicas para el 2014, medidas por instituciones independientes, o dejo el cargo”</a:t>
            </a:r>
          </a:p>
          <a:p>
            <a:pPr marL="0" lvl="1" algn="just"/>
            <a:endParaRPr lang="es-MX" sz="2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>
              <a:buFont typeface="+mj-lt"/>
              <a:buAutoNum type="arabicPeriod"/>
            </a:pPr>
            <a:r>
              <a:rPr lang="es-MX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Transparencia</a:t>
            </a:r>
            <a:endParaRPr lang="es-MX" sz="2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>
              <a:buFont typeface="+mj-lt"/>
              <a:buAutoNum type="arabicPeriod"/>
            </a:pPr>
            <a:r>
              <a:rPr lang="es-MX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Gobierno eficiente y eficaz resultados</a:t>
            </a:r>
          </a:p>
          <a:p>
            <a:pPr lvl="2" indent="-457200" algn="just">
              <a:buFont typeface="+mj-lt"/>
              <a:buAutoNum type="arabicPeriod"/>
            </a:pPr>
            <a:r>
              <a:rPr lang="es-MX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Campo</a:t>
            </a:r>
            <a:endParaRPr lang="es-MX" sz="2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>
              <a:buFont typeface="+mj-lt"/>
              <a:buAutoNum type="arabicPeriod"/>
            </a:pPr>
            <a:r>
              <a:rPr lang="es-MX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Pobreza</a:t>
            </a:r>
          </a:p>
          <a:p>
            <a:pPr lvl="2" indent="-457200" algn="just">
              <a:buFont typeface="+mj-lt"/>
              <a:buAutoNum type="arabicPeriod"/>
            </a:pPr>
            <a:r>
              <a:rPr lang="es-MX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Seguridad pública</a:t>
            </a:r>
          </a:p>
          <a:p>
            <a:pPr lvl="2" indent="-457200" algn="just">
              <a:buFont typeface="+mj-lt"/>
              <a:buAutoNum type="arabicPeriod"/>
            </a:pPr>
            <a:r>
              <a:rPr lang="es-MX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Impartición de Justicia</a:t>
            </a:r>
          </a:p>
          <a:p>
            <a:pPr lvl="2" indent="-457200" algn="just">
              <a:buFont typeface="+mj-lt"/>
              <a:buAutoNum type="arabicPeriod"/>
            </a:pPr>
            <a:endParaRPr lang="es-MX" sz="2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785850" y="285728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TERCER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Seguridad para tu familia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Estado de Derecho y seguridad pronta y accesible</a:t>
            </a: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garantizar que ganen los juicios quienes tengan la razón y no quienes tienen poder o dinero”.</a:t>
            </a:r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290" y="3143248"/>
            <a:ext cx="707236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Observatorio Ciudadano de la Justicia</a:t>
            </a: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Juicios Orales </a:t>
            </a: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Consejo de la Judicatura </a:t>
            </a: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Servicio de Carrera Judicial </a:t>
            </a:r>
          </a:p>
          <a:p>
            <a:pPr>
              <a:buFont typeface="Wingdings" pitchFamily="2" charset="2"/>
              <a:buChar char="ü"/>
            </a:pPr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714412" y="214290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TERCER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Seguridad para tu familia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Prevención del delito y combate a la delincuencia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2509059"/>
            <a:ext cx="6429388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Más de 3,300 mujeres desaparecidas desde 2005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(La Jornada con datos de la PGJ)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Cuarto lugar en robo de vehículos con violencia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(AMIS, 2009)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86% de los poblanos considera que la honradez de los cuerpos de seguridad es entre regular y muy mala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(GEA-ISA, 2010)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85% de los poblanos considera que la eficiencia de la policía es entre regular y muy mala </a:t>
            </a:r>
            <a:r>
              <a:rPr lang="es-ES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(GEA-ISA, 2010)</a:t>
            </a: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640560" y="285728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TERCER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Seguridad para tu familia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500174"/>
            <a:ext cx="825400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Estado de Derecho y seguridad pronta y accesible</a:t>
            </a: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garantizar que ganen los juicios quienes tengan la razón y no quienes tienen poder o dinero”.</a:t>
            </a:r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928662" y="2214554"/>
            <a:ext cx="7715304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Fiscalía Especializada de Delitos contra la Mujer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UNIPOL 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Agencia Estatal de Inteligencia 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E</a:t>
            </a:r>
            <a:r>
              <a:rPr lang="es-MX" sz="2000" b="1" dirty="0" err="1" smtClean="0">
                <a:solidFill>
                  <a:schemeClr val="accent1">
                    <a:lumMod val="50000"/>
                  </a:schemeClr>
                </a:solidFill>
              </a:rPr>
              <a:t>xámenes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de control de confianza, antidopaje y de situación</a:t>
            </a:r>
          </a:p>
          <a:p>
            <a:pPr lvl="0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patrimonial a policías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Cero Tolerancia a la corrupción policiaca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Video vigilancia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Promoción de valores cívicos, cultura de la denuncia y combate</a:t>
            </a:r>
          </a:p>
          <a:p>
            <a:pPr lvl="0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a la impunidad.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R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espeto irrestricto a los Derechos Humanos 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1714544" y="357166"/>
            <a:ext cx="6498444" cy="646331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3051761"/>
            <a:ext cx="825400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ES_tradnl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Igualdad de oportunidades</a:t>
            </a:r>
          </a:p>
          <a:p>
            <a:pPr marL="0" lvl="1" algn="just"/>
            <a:endParaRPr lang="es-ES_tradnl" sz="28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algn="just"/>
            <a:endParaRPr lang="es-MX" sz="2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426246" y="214290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Combate a la pobreza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2676780"/>
            <a:ext cx="6429388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Tercer estado  más pobre del país, a pesar del mayor gasto gubernamental de su historia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(Cuentas Nacionales, 2003-2007)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1.2 millones de poblanos dejaron de ser clase media y cayeron en pobreza entre 2006 y 2008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(INEGI 2008)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27% de los poblanos no tiene acceso a una alimentación adecuada y suficiente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(CONEVAL, 2008)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Entre 2005 y 2008 el porcentaje de poblanos sosteniendo a su familia con menos de un salario mínimo, pasó del 10.5% al 19.1% </a:t>
            </a:r>
            <a:r>
              <a:rPr lang="es-ES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(INEGI; 2005, 2008)</a:t>
            </a: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428660" y="214290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Combate a la pobreza</a:t>
            </a: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combatir frontalmente la pobreza y que ningún poblano vuelva a padecer hambre”.</a:t>
            </a:r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290" y="3715316"/>
            <a:ext cx="707236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Articulación eficaz de todos los programas estatales y federales</a:t>
            </a:r>
          </a:p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para el combate a la pobreza</a:t>
            </a:r>
          </a:p>
          <a:p>
            <a:pPr>
              <a:buFont typeface="Wingdings" pitchFamily="2" charset="2"/>
              <a:buChar char="ü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Fondo flexible para proyectos productivos </a:t>
            </a: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“Hambre Cero” con comedores comunitarios </a:t>
            </a: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426246" y="271327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Salud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2953779"/>
            <a:ext cx="642938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El 60% de los poblanos no tiene acceso a servicios de salud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(CONEVAL, 2008)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Quinto estado con mayor tasa de mortalidad infantil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(INEGI, 2005)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Peor calificación a nivel nacional en: trato digno a los pacientes, satisfacción de derechohabientes, organización, surtimiento de medicamentos y tiempo de espera </a:t>
            </a:r>
            <a:r>
              <a:rPr lang="es-ES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(SEDESOL, 2010)</a:t>
            </a: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426246" y="285728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428736"/>
            <a:ext cx="82540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Salud</a:t>
            </a: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que todos los poblanos, sin excepción, tengan acceso a médicos, hospitales y medicinas”.</a:t>
            </a:r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290" y="2407406"/>
            <a:ext cx="707236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Articulación eficaz de todos los programas estatales y federales</a:t>
            </a:r>
          </a:p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para el combate a la pobreza</a:t>
            </a:r>
          </a:p>
          <a:p>
            <a:pPr>
              <a:buFont typeface="Wingdings" pitchFamily="2" charset="2"/>
              <a:buChar char="ü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Cobertura del seguro popular al  100% </a:t>
            </a:r>
          </a:p>
          <a:p>
            <a:pPr lvl="0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Devolución del costo de las medicinas</a:t>
            </a: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Erradicar las muertes por cáncer </a:t>
            </a:r>
            <a:r>
              <a:rPr lang="es-MX" sz="2000" b="1" dirty="0" err="1" smtClean="0">
                <a:solidFill>
                  <a:schemeClr val="accent1">
                    <a:lumMod val="50000"/>
                  </a:schemeClr>
                </a:solidFill>
              </a:rPr>
              <a:t>cérvico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-uterino y cáncer de </a:t>
            </a:r>
          </a:p>
          <a:p>
            <a:pPr lvl="0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mama </a:t>
            </a:r>
          </a:p>
          <a:p>
            <a:pPr lvl="0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Ampliación de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 los horarios de los servicios de salud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428660" y="285728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28596" y="1214422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Educación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290" y="1857364"/>
            <a:ext cx="6429388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60% de los poblanos no tiene acceso a servicios de salud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(CONEVAL, 2008)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Posición 25 de 32 a nivel nacional en escolaridad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(INEGI)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12.6% de los poblanos son analfabetas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(INEGI)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Sólo 8 de cada 100 estudiantes finaliza la educación superior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(INEGI)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Más del 75% de los alumnos poblanos reprueban el examen estandarizado de ENLACE en español y el 78% reprueban el de matemáticas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(Instituto Nacional de Evaluación Educativa)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Estudios revelan que una nutrición deficiente puede explicar más del 70% del bajo rendimiento escolar a nivel superior </a:t>
            </a:r>
            <a:r>
              <a:rPr lang="es-ES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(Fundación UNAM)</a:t>
            </a: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CuadroTexto"/>
          <p:cNvSpPr txBox="1"/>
          <p:nvPr/>
        </p:nvSpPr>
        <p:spPr>
          <a:xfrm>
            <a:off x="435639" y="1285860"/>
            <a:ext cx="82540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Educación</a:t>
            </a: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que a nadie le falte preparación y que a nadie preparado le falte empleo”.</a:t>
            </a:r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642910" y="2313943"/>
            <a:ext cx="807249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Articulación eficaz de todos los programas estatales y federales</a:t>
            </a:r>
          </a:p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para el combate a la pobreza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Apoyo académico adicional en matemáticas y español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Computadoras portátiles 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Apoyo alimentario, becas de transporte y seguro de accidentes.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Otorgar becas para estudiantes desde secundaria hasta</a:t>
            </a:r>
          </a:p>
          <a:p>
            <a:pPr lvl="0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universidad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Fondo de Becas-Crédito con CONACYT para estudios de</a:t>
            </a:r>
          </a:p>
          <a:p>
            <a:pPr lvl="0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excelencia 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Capacitación Magisterial Permanente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Universidad virtual para todos</a:t>
            </a:r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Alfabetización 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214282" y="214290"/>
            <a:ext cx="5712626" cy="646331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r"/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Propuesta de Gobierno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357290" y="2854953"/>
            <a:ext cx="670812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ES_tradnl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¡Para Puebla, </a:t>
            </a:r>
          </a:p>
          <a:p>
            <a:pPr marL="0" lvl="1" algn="ctr"/>
            <a:r>
              <a:rPr lang="es-ES_tradnl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lo mejor está por venir!</a:t>
            </a:r>
          </a:p>
          <a:p>
            <a:pPr marL="0" lvl="1" algn="just"/>
            <a:endParaRPr lang="es-ES_tradnl" sz="28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algn="just"/>
            <a:endParaRPr lang="es-MX" sz="2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428660" y="214290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Vivienda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3046112"/>
            <a:ext cx="642938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El 60% de los poblanos no tiene acceso a servicios de salud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(CONEVAL, 2008)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Casi el 60% de los poblanos carece del ingreso mensual necesario para adquirir una vivienda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(CONEVAL, 2005)</a:t>
            </a:r>
          </a:p>
          <a:p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Puebla padece un déficit 59 mil viviendas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(CONAVI, 2010)</a:t>
            </a:r>
          </a:p>
          <a:p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El 14% de las viviendas tiene piso de tierra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(CONEVAL, 2005)</a:t>
            </a:r>
          </a:p>
          <a:p>
            <a:endParaRPr lang="es-MX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497684" y="285728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428736"/>
            <a:ext cx="825400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Vivienda</a:t>
            </a: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que todas las personas tengan certeza jurídica de sus tierras, así como acceso a opciones de financiamiento para adquirir o mejorar su vivienda”.</a:t>
            </a:r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428728" y="3000372"/>
            <a:ext cx="707236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Articulación eficaz de todos los programas estatales y federales</a:t>
            </a:r>
          </a:p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para el combate a la pobreza</a:t>
            </a:r>
          </a:p>
          <a:p>
            <a:pPr>
              <a:buFont typeface="Wingdings" pitchFamily="2" charset="2"/>
              <a:buChar char="ü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Fideicomiso para la remodelación, construcción, ampliación o</a:t>
            </a:r>
          </a:p>
          <a:p>
            <a:pPr lvl="0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adquisición de viviendas </a:t>
            </a:r>
          </a:p>
          <a:p>
            <a:pPr lvl="0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Pisos, paredes y techos dignos</a:t>
            </a: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Regularización de títulos de propiedad y parcelarios </a:t>
            </a:r>
          </a:p>
          <a:p>
            <a:r>
              <a:rPr lang="es-MX" sz="2000" dirty="0" smtClean="0"/>
              <a:t> </a:t>
            </a:r>
            <a:endParaRPr lang="es-MX" sz="2000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714412" y="285728"/>
            <a:ext cx="7143800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Equidad de género y grupos de atención especial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2576682"/>
            <a:ext cx="642938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Uno de cada 5 hogares es sostenido exclusivamente por una mujer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(INEGI, 2009)</a:t>
            </a:r>
          </a:p>
          <a:p>
            <a:pPr lvl="0">
              <a:buFont typeface="Arial" pitchFamily="34" charset="0"/>
              <a:buChar char="•"/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47% de las mujeres gana menos de 2 salarios mínimos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(ENOE, 2009)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Más de 2.3 millones de migrantes poblanos en EUA y uno de cada tres poblanos tiene un pariente cercano viviendo allá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(GCE, 2010)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En el Estado se concentra el 9.4% de los indígenas del país, viviendo la mayoría en condiciones de pobreza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(CONAPO)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428660" y="214290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500174"/>
            <a:ext cx="8254007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Equidad de género y grupos de atención especial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que ninguna mujer o cualquier otra persona en desventaja, quede marginada de las oportunidades derivadas de la dinámica económica y social, para que no vuelva a padecer abuso ni discriminación”.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142976" y="3797202"/>
            <a:ext cx="742955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</a:rPr>
              <a:t> 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Mujeres</a:t>
            </a: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Más estancias infantiles</a:t>
            </a:r>
          </a:p>
          <a:p>
            <a:pPr lvl="1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Mayor participación de la mujer en la administración pública </a:t>
            </a: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428660" y="285728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500174"/>
            <a:ext cx="82540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Equidad de género y grupos de atención especial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142976" y="3071810"/>
            <a:ext cx="742955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Jóvenes</a:t>
            </a:r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Incubadora de negocios</a:t>
            </a:r>
          </a:p>
          <a:p>
            <a:pPr lvl="1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Olimpiada Juvenil Estatal</a:t>
            </a: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500098" y="285728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500174"/>
            <a:ext cx="82540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Equidad de género y grupos de atención especial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142976" y="3071810"/>
            <a:ext cx="742955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Migrantes</a:t>
            </a:r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Licencias de conducir para migrantes poblanos</a:t>
            </a:r>
          </a:p>
          <a:p>
            <a:pPr lvl="1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Oficina consular en Casa Puebla, NY</a:t>
            </a: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214346" y="214290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500174"/>
            <a:ext cx="82540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Equidad de género y grupos de atención especial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142976" y="3379586"/>
            <a:ext cx="742955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Adultos mayores</a:t>
            </a:r>
          </a:p>
          <a:p>
            <a:pPr lvl="1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Instituto Poblano para la Atención de Adultos Mayores</a:t>
            </a: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428660" y="214290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500174"/>
            <a:ext cx="82540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Equidad de género y grupos de atención especial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142976" y="2917922"/>
            <a:ext cx="742955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Indígenas</a:t>
            </a:r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Programa de tecnificación artesanal</a:t>
            </a:r>
          </a:p>
          <a:p>
            <a:pPr lvl="1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Programa de comercialización de artesanía indígena </a:t>
            </a:r>
          </a:p>
          <a:p>
            <a:pPr lvl="1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 (modelo </a:t>
            </a:r>
            <a:r>
              <a:rPr lang="es-MX" sz="2000" b="1" i="1" dirty="0" err="1" smtClean="0">
                <a:solidFill>
                  <a:schemeClr val="accent1">
                    <a:lumMod val="50000"/>
                  </a:schemeClr>
                </a:solidFill>
              </a:rPr>
              <a:t>Aid</a:t>
            </a:r>
            <a:r>
              <a:rPr lang="es-MX" sz="2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sz="2000" b="1" i="1" dirty="0" err="1" smtClean="0">
                <a:solidFill>
                  <a:schemeClr val="accent1">
                    <a:lumMod val="50000"/>
                  </a:schemeClr>
                </a:solidFill>
              </a:rPr>
              <a:t>to</a:t>
            </a:r>
            <a:r>
              <a:rPr lang="es-MX" sz="2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sz="2000" b="1" i="1" dirty="0" err="1" smtClean="0">
                <a:solidFill>
                  <a:schemeClr val="accent1">
                    <a:lumMod val="50000"/>
                  </a:schemeClr>
                </a:solidFill>
              </a:rPr>
              <a:t>Artisans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428660" y="285728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500174"/>
            <a:ext cx="82540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Equidad de género y grupos de atención especial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142976" y="2456258"/>
            <a:ext cx="742955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Indígenas</a:t>
            </a:r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Programa de tecnificación artesanal</a:t>
            </a:r>
          </a:p>
          <a:p>
            <a:pPr lvl="1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Programa de comercialización de artesanía indígena </a:t>
            </a:r>
          </a:p>
          <a:p>
            <a:pPr lvl="1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 (modelo </a:t>
            </a:r>
            <a:r>
              <a:rPr lang="es-MX" sz="2000" b="1" i="1" dirty="0" err="1" smtClean="0">
                <a:solidFill>
                  <a:schemeClr val="accent1">
                    <a:lumMod val="50000"/>
                  </a:schemeClr>
                </a:solidFill>
              </a:rPr>
              <a:t>Aid</a:t>
            </a:r>
            <a:r>
              <a:rPr lang="es-MX" sz="2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sz="2000" b="1" i="1" dirty="0" err="1" smtClean="0">
                <a:solidFill>
                  <a:schemeClr val="accent1">
                    <a:lumMod val="50000"/>
                  </a:schemeClr>
                </a:solidFill>
              </a:rPr>
              <a:t>to</a:t>
            </a:r>
            <a:r>
              <a:rPr lang="es-MX" sz="2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sz="2000" b="1" i="1" dirty="0" err="1" smtClean="0">
                <a:solidFill>
                  <a:schemeClr val="accent1">
                    <a:lumMod val="50000"/>
                  </a:schemeClr>
                </a:solidFill>
              </a:rPr>
              <a:t>Artisans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lvl="1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Ecoturismo en zonas indígenas</a:t>
            </a:r>
          </a:p>
          <a:p>
            <a:pPr lvl="1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500098" y="214290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CUARTO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Igualdad de Oportunidades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500174"/>
            <a:ext cx="82540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Equidad de género y grupos de atención especial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142976" y="3044983"/>
            <a:ext cx="742955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Discapacitados</a:t>
            </a:r>
            <a:endParaRPr lang="es-E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Centro de Rehabilitación Infantil (Teletón)</a:t>
            </a:r>
          </a:p>
          <a:p>
            <a:pPr lvl="1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Actividades productivas para discapacitados</a:t>
            </a:r>
          </a:p>
          <a:p>
            <a:pPr lvl="1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1500230" y="214290"/>
            <a:ext cx="6498444" cy="646331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Primer Eje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3051761"/>
            <a:ext cx="825400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ES_tradnl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Eficiencia y Honestidad en el Gobierno</a:t>
            </a:r>
          </a:p>
          <a:p>
            <a:pPr marL="0" lvl="1" algn="just"/>
            <a:endParaRPr lang="es-ES_tradnl" sz="28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algn="just"/>
            <a:endParaRPr lang="es-MX" sz="2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1569254" y="285728"/>
            <a:ext cx="6498444" cy="646331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Quinto  Eje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3051761"/>
            <a:ext cx="825400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ES_tradnl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Progreso para tu región</a:t>
            </a:r>
          </a:p>
          <a:p>
            <a:pPr marL="0" lvl="1" algn="just"/>
            <a:endParaRPr lang="es-ES_tradnl" sz="28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algn="just"/>
            <a:endParaRPr lang="es-MX" sz="2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857288" y="214290"/>
            <a:ext cx="7143800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QUINTO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Progreso para tu región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Desarrollo regional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 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928662" y="2182079"/>
            <a:ext cx="764386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Uno de cada 5 hogares es sostenido exclusivamente por una mujer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(INEGI, 2009)</a:t>
            </a:r>
          </a:p>
          <a:p>
            <a:pPr lvl="0">
              <a:buFont typeface="Arial" pitchFamily="34" charset="0"/>
              <a:buChar char="•"/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De los 217 municipios, 150 sonde alta y muy alta marginación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(CONAPO, 2005)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De las 6 mil 342 localidades, sólo el 4% son urbanas y éstas concentran el 70.6% de la población. El 29.4% del medio rural está disperso en el resto del territorio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(CONAPO, 2005)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El 14% de las viviendas tiene piso de tierra; el 10% no cuenta con servicios sanitarios; 15% carece de agua potable; 18% de los hogares no cuenta con drenaje; y 5% padece de falta de energía eléctrica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(CONEVAL, 2005)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714412" y="285728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QUINTO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Progreso para tu región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500174"/>
            <a:ext cx="82540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Desarrollo regional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142976" y="2599695"/>
            <a:ext cx="742955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Nuevos mecanismos de coordinación interinstitucional 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Planes Integrales de Desarrollo Regional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Fondos concurrentes para el desarrollo de zonas marginadas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Ciudades Rurales para disminuir la dispersión poblacional y dar</a:t>
            </a:r>
          </a:p>
          <a:p>
            <a:pPr lvl="0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acceso a servicios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Infraestructura para toda la vida para que la infraestructura dure 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Plan de Infraestructura Carretera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Aprovechamiento de la carga vacía de DICONSA para transportar</a:t>
            </a:r>
          </a:p>
          <a:p>
            <a:pPr lvl="0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productos locales a bajo costo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U</a:t>
            </a:r>
            <a:r>
              <a:rPr lang="es-ES" sz="2000" b="1" dirty="0" err="1" smtClean="0">
                <a:solidFill>
                  <a:schemeClr val="accent1">
                    <a:lumMod val="50000"/>
                  </a:schemeClr>
                </a:solidFill>
              </a:rPr>
              <a:t>nidades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 móviles de desarrollo 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1071602" y="214290"/>
            <a:ext cx="7143800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QUINTO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Progreso para tu región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Desarrollo rural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714348" y="2643182"/>
            <a:ext cx="7858180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Lugar 26 en mecanización del campo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(IMCO, 2008)</a:t>
            </a:r>
          </a:p>
          <a:p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Posición 20  de 32 en de terrenos áridos y secos; y segundo lugar en degradación de suelos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(IMCO, 2008)</a:t>
            </a:r>
          </a:p>
          <a:p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24 estados tienen mejor relación aprovechamiento del agua en la producción agrícola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(IMCO, 2008)</a:t>
            </a:r>
          </a:p>
          <a:p>
            <a:pPr>
              <a:buFont typeface="Arial" pitchFamily="34" charset="0"/>
              <a:buChar char="•"/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88% de los productores agropecuarios, (270 mil) indica que su principal problema son las pérdidas causadas por contingencias ambientales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(INEGI; 2007)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785850" y="214290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QUINTO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Progreso para tu región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500174"/>
            <a:ext cx="82540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Desarrollo rural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142976" y="2571744"/>
            <a:ext cx="742955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1 motocultor por cada 10 hectáreas 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Siete centros regionales de maquinaria agrícola 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Agencia de Desarrollo de Proyectos para el Campo (desarrollo de</a:t>
            </a:r>
          </a:p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proyectos   sin costo para los campesinos organizados)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Integradoras rurales 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Programas de reconversión productiva 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Programa de financiamiento a la comercialización 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Seguros frente a contingencias ambientales</a:t>
            </a:r>
          </a:p>
          <a:p>
            <a:pPr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Vinculación universidad-campo 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2000" b="1" dirty="0" smtClean="0"/>
              <a:t> 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857288" y="271327"/>
            <a:ext cx="7143800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QUINTO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Progreso para tu región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Desarrollo sustentable y medio ambiente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714348" y="2426041"/>
            <a:ext cx="785818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Puebla cuenta con 1.8 metros cuadrados de árboles y jardines por cada habitante, cuando la norma estipulada por la ONU es entre 9 y 11 metros cuadrados por persona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(Indicadores de Desempeño Gobierno Municipal, 2009)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En la capital del Estado se recicla apenas el 3% del total de la basura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(UDLA)</a:t>
            </a:r>
          </a:p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La Laguna de </a:t>
            </a:r>
            <a:r>
              <a:rPr lang="es-MX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Valsequillo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y el Río </a:t>
            </a:r>
            <a:r>
              <a:rPr lang="es-MX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Atoyac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no cumplen con los estándares que marca la Norma Mexicana de Manejo de Agua Residual, ya que casi el 40% de sus cauces están contaminados (UDLA, 2009).</a:t>
            </a:r>
          </a:p>
          <a:p>
            <a:pPr lvl="0"/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En el indicador de Manejo Sustentable del Medio Ambiente, Puebla ocupa el lugar 17 a nivel nacional (IMCO, 2008)</a:t>
            </a: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es-MX" dirty="0" smtClean="0"/>
              <a:t> 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714412" y="271327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QUINTO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Progreso para tu región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500174"/>
            <a:ext cx="82540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Desarrollo sustentable y medio ambiente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571472" y="2857496"/>
            <a:ext cx="800105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Conservación y recuperación de bosques, participando en los mercados</a:t>
            </a:r>
          </a:p>
          <a:p>
            <a:pPr lvl="0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internacionales de bonos de CO2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Cajeros Ecológicos automatizados para reciclar con premio económico  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Maquinaria de vanguardia que procesa basura y arroja agua 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Permio Anual “Renueva Puebla” para fuentes de energía alternativa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50 millones de árboles plantados 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Saneamiento de las cuencas hidrológicas </a:t>
            </a:r>
            <a:r>
              <a:rPr lang="es-MX" sz="2000" b="1" dirty="0" err="1" smtClean="0">
                <a:solidFill>
                  <a:schemeClr val="accent1">
                    <a:lumMod val="50000"/>
                  </a:schemeClr>
                </a:solidFill>
              </a:rPr>
              <a:t>Atoyac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s-MX" sz="2000" b="1" dirty="0" err="1" smtClean="0">
                <a:solidFill>
                  <a:schemeClr val="accent1">
                    <a:lumMod val="50000"/>
                  </a:schemeClr>
                </a:solidFill>
              </a:rPr>
              <a:t>Alseseca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es-ES" sz="2000" b="1" dirty="0" err="1" smtClean="0">
                <a:solidFill>
                  <a:schemeClr val="accent1">
                    <a:lumMod val="50000"/>
                  </a:schemeClr>
                </a:solidFill>
              </a:rPr>
              <a:t>ustitución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 de focos incandescentes por lámparas de bajo consumo</a:t>
            </a:r>
          </a:p>
          <a:p>
            <a:pPr lvl="0"/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    energético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2000" b="1" dirty="0" smtClean="0"/>
              <a:t> </a:t>
            </a:r>
            <a:endParaRPr lang="es-MX" sz="2000" dirty="0" smtClean="0"/>
          </a:p>
          <a:p>
            <a:pPr>
              <a:buFont typeface="Wingdings" pitchFamily="2" charset="2"/>
              <a:buChar char="ü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2000" b="1" dirty="0" smtClean="0"/>
              <a:t> 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1143040" y="214290"/>
            <a:ext cx="7143800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QUINTO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Progreso para tu región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214422"/>
            <a:ext cx="82540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Visión Metropolitana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714348" y="1699520"/>
            <a:ext cx="785818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La zona metropolitana de Puebla-Tlaxcala alberga 2.47 millones de personas en una superficie de 2,223 km cuadrados1 y está integrada por 38 municipios, 18 en el Estado de Puebla y 20 en el Estado de Tlaxcala </a:t>
            </a:r>
            <a:r>
              <a:rPr lang="es-ES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(V Informe de Gobierno; INEGI)</a:t>
            </a:r>
          </a:p>
          <a:p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Las diferencias en la normatividad urbana, las disposiciones administrativas contrapuestas y la ausencia de mecanismos eficaces de coordinación intergubernamental, representan serios obstáculos para el adecuado funcionamiento y desarrollo de la zona metropolitana, particularmente en lo referente a los aspectos de planeación, provisión de servicios públicos, seguridad pública y planeación urbana.</a:t>
            </a:r>
          </a:p>
          <a:p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El conflicto limítrofe entre Puebla y San Andrés </a:t>
            </a:r>
            <a:r>
              <a:rPr lang="es-ES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Cholula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ha generado problemas administrativos para ambos ayuntamientos, esencialmente en la prestación de servicios públicos. Lo anterior implica que los ciudadanos no tienen certeza de quién es su autoridad y quién debe prestar los servicios públicos.</a:t>
            </a:r>
            <a:endParaRPr lang="es-MX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785850" y="271327"/>
            <a:ext cx="6498444" cy="80021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QUINTO EJE</a:t>
            </a:r>
          </a:p>
          <a:p>
            <a:pPr algn="ctr"/>
            <a:r>
              <a:rPr lang="es-MX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Progreso para tu región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28596" y="1357298"/>
            <a:ext cx="82540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Visión Metropolitana</a:t>
            </a:r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571472" y="2143116"/>
            <a:ext cx="8001056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Conservación y recuperación de bosques, participando en los mercados</a:t>
            </a:r>
          </a:p>
          <a:p>
            <a:pPr lvl="0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internacionales de bonos de CO2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Instituto de Desarrollo Metropolitano 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Cámaras de video-vigilancia 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Concreto hidráulico 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Homologación de leyes, reglamentos y normatividades.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Coordinación en la prestación de servicios públicos y de recaudación</a:t>
            </a:r>
          </a:p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fiscal.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Transporte eficiente, seguro y accesible.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Proyecto Urbano-Turístico “Estadio Cuauhtémoc- Los Fuertes – </a:t>
            </a:r>
          </a:p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Centro de Convenciones 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Conclusión definitiva del Periférico </a:t>
            </a:r>
          </a:p>
          <a:p>
            <a:r>
              <a:rPr lang="es-MX" sz="2000" b="1" dirty="0" smtClean="0"/>
              <a:t> </a:t>
            </a:r>
            <a:endParaRPr lang="es-MX" sz="2000" dirty="0" smtClean="0"/>
          </a:p>
          <a:p>
            <a:pPr>
              <a:buFont typeface="Wingdings" pitchFamily="2" charset="2"/>
              <a:buChar char="ü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2000" b="1" dirty="0" smtClean="0"/>
              <a:t> 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1785982" y="357166"/>
            <a:ext cx="6498444" cy="646331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Sexto   Eje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3051761"/>
            <a:ext cx="825400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ES_tradnl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Proyectos estratégicos para Puebla</a:t>
            </a:r>
          </a:p>
          <a:p>
            <a:pPr marL="0" lvl="1" algn="just"/>
            <a:endParaRPr lang="es-ES_tradnl" sz="28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algn="just"/>
            <a:endParaRPr lang="es-MX" sz="2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142908" y="214290"/>
            <a:ext cx="6498444" cy="738664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PRIMER EJE</a:t>
            </a:r>
          </a:p>
          <a:p>
            <a:pPr algn="r"/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Eficiencia y Honestidad en el Gobierno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571472" y="1500174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Eficiencia en el gobierno y poder ciudadano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3192378"/>
            <a:ext cx="6429388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Ú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ltimo lugar en eficiencia gubernamental 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(ITESM, 2010)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uarto estado con el peor manejo de Finanzas 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(ITESM, 2010)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Ú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ltimo</a:t>
            </a:r>
            <a:r>
              <a:rPr kumimoji="0" lang="es-ES" b="0" i="0" u="none" strike="noStrike" cap="none" normalizeH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lugar en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gesti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ó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 de tramites empresariales</a:t>
            </a:r>
            <a:r>
              <a:rPr kumimoji="0" lang="es-ES" b="0" i="0" u="none" strike="noStrike" cap="none" normalizeH="0" baseline="3000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s-ES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(ITESM, 2010)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asta cuatro veces m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 que en 2006 para recaudar cada  peso de impuestos</a:t>
            </a:r>
            <a:r>
              <a:rPr kumimoji="0" lang="es-ES" b="0" i="0" u="none" strike="noStrike" cap="none" normalizeH="0" baseline="3000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s-ES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(ITESM, 2010; IMCO, 2008)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73820" y="357166"/>
            <a:ext cx="6498444" cy="769441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SEXTO  EJE</a:t>
            </a:r>
          </a:p>
          <a:p>
            <a:pPr algn="ctr"/>
            <a:r>
              <a:rPr lang="es-MX" sz="2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Proyectos estratégicos para Puebla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322374"/>
            <a:ext cx="82540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571472" y="1714488"/>
            <a:ext cx="8001056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Aeropuerto Hermanos Serdán y el de Tehuacán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Puerto Seco en </a:t>
            </a:r>
            <a:r>
              <a:rPr lang="es-MX" sz="2000" b="1" dirty="0" err="1" smtClean="0">
                <a:solidFill>
                  <a:schemeClr val="accent1">
                    <a:lumMod val="50000"/>
                  </a:schemeClr>
                </a:solidFill>
              </a:rPr>
              <a:t>Huejotzingo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err="1" smtClean="0">
                <a:solidFill>
                  <a:schemeClr val="accent1">
                    <a:lumMod val="50000"/>
                  </a:schemeClr>
                </a:solidFill>
              </a:rPr>
              <a:t>Metrobus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Presa de </a:t>
            </a:r>
            <a:r>
              <a:rPr lang="es-MX" sz="2000" b="1" dirty="0" err="1" smtClean="0">
                <a:solidFill>
                  <a:schemeClr val="accent1">
                    <a:lumMod val="50000"/>
                  </a:schemeClr>
                </a:solidFill>
              </a:rPr>
              <a:t>Necaxa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Ciudad Verde en </a:t>
            </a:r>
            <a:r>
              <a:rPr lang="es-MX" sz="2000" b="1" dirty="0" err="1" smtClean="0">
                <a:solidFill>
                  <a:schemeClr val="accent1">
                    <a:lumMod val="50000"/>
                  </a:schemeClr>
                </a:solidFill>
              </a:rPr>
              <a:t>Valsequillo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Gestión de autopista Metepec - Milpa Alta en coordinación con D.F. y</a:t>
            </a:r>
          </a:p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   EDOMEX </a:t>
            </a: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Programa de desarrollo carretero e infraestructura 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Carretera </a:t>
            </a:r>
            <a:r>
              <a:rPr lang="es-MX" sz="2000" b="1" dirty="0" err="1" smtClean="0">
                <a:solidFill>
                  <a:schemeClr val="accent1">
                    <a:lumMod val="50000"/>
                  </a:schemeClr>
                </a:solidFill>
              </a:rPr>
              <a:t>Intermixteca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Reconstrucción de Carretera </a:t>
            </a:r>
            <a:r>
              <a:rPr lang="es-MX" sz="2000" b="1" dirty="0" err="1" smtClean="0">
                <a:solidFill>
                  <a:schemeClr val="accent1">
                    <a:lumMod val="50000"/>
                  </a:schemeClr>
                </a:solidFill>
              </a:rPr>
              <a:t>Interserrana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Vinculación de hospitales y universidades con Plan Carretero</a:t>
            </a:r>
          </a:p>
          <a:p>
            <a:pPr lvl="1">
              <a:buFont typeface="Wingdings" pitchFamily="2" charset="2"/>
              <a:buChar char="q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Programa integral de reservas territoriales</a:t>
            </a:r>
            <a:r>
              <a:rPr lang="es-MX" sz="2000" dirty="0" smtClean="0"/>
              <a:t>.</a:t>
            </a:r>
          </a:p>
          <a:p>
            <a:r>
              <a:rPr lang="es-MX" sz="2000" b="1" dirty="0" smtClean="0"/>
              <a:t> </a:t>
            </a:r>
            <a:endParaRPr lang="es-MX" sz="2000" dirty="0" smtClean="0"/>
          </a:p>
          <a:p>
            <a:pPr>
              <a:buFont typeface="Wingdings" pitchFamily="2" charset="2"/>
              <a:buChar char="ü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2000" b="1" dirty="0" smtClean="0"/>
              <a:t> 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214282" y="142852"/>
            <a:ext cx="6498444" cy="738664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PRIMER EJE</a:t>
            </a:r>
          </a:p>
          <a:p>
            <a:pPr algn="r"/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Eficiencia y Honestidad en el Gobierno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Eficiencia en el gobierno y poder ciudadano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devolver al ciudadano la capacidad de exigir a su gobernante buenos resultados”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3779273"/>
            <a:ext cx="642938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Nueva estructura de gobierno</a:t>
            </a:r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Presupuesto participativo y por resultados</a:t>
            </a: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Servicio profesional de carrera</a:t>
            </a:r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Tramita-fácil – Automatización de trámites vía Internet</a:t>
            </a:r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2000" dirty="0" smtClean="0"/>
              <a:t> </a:t>
            </a:r>
            <a:endParaRPr lang="es-MX" sz="2000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142908" y="142852"/>
            <a:ext cx="6498444" cy="738664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PRIMER EJE</a:t>
            </a:r>
          </a:p>
          <a:p>
            <a:pPr algn="r"/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Eficiencia y Honestidad en el Gobierno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700223"/>
            <a:ext cx="825400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Honestidad y transparencia en el gobierno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LA REALIDAD DE PUEBLA HOY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3561708"/>
            <a:ext cx="642938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El cuarto Estado más corrupto de México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(Transparencia Mexicana)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Segunda peor Ley de Transparencia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(CEEY)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MX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Penúltimo lugar en transparencia informativa </a:t>
            </a:r>
            <a:r>
              <a:rPr lang="es-MX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(IMCO, 2008)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71470" y="285728"/>
            <a:ext cx="6498444" cy="738664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PRIMER EJE</a:t>
            </a:r>
          </a:p>
          <a:p>
            <a:pPr algn="r"/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Eficiencia y Honestidad en el Gobierno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1428736"/>
            <a:ext cx="8254007" cy="2041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MX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Eficiencia en el gobierno y poder ciudadano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lvl="2" indent="-457200" algn="just"/>
            <a:endParaRPr lang="es-MX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“Mi propósito es restablecer la confianza entre el gobierno y la ciudadanía, combatiendo frontalmente la corrupción”.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endParaRPr lang="es-MX" sz="2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indent="-12700" algn="ctr"/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NUESTRA PROPUESTA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357322" y="2978898"/>
            <a:ext cx="642938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  <a:p>
            <a:pPr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Iniciar proceso judicial contra funcionarios corruptos</a:t>
            </a:r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MX" sz="2000" dirty="0" smtClean="0"/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Nueva Ley de Transparencia</a:t>
            </a:r>
            <a:r>
              <a:rPr lang="es-ES" sz="2000" b="1" dirty="0" smtClean="0"/>
              <a:t> </a:t>
            </a:r>
          </a:p>
          <a:p>
            <a:pPr lvl="0"/>
            <a:endParaRPr lang="es-MX" sz="2000" dirty="0" smtClean="0"/>
          </a:p>
          <a:p>
            <a:pPr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Entrega a los ciudadanos  de la Comisión de Acceso a la Información Pública (CAIP) </a:t>
            </a:r>
          </a:p>
          <a:p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Contraloría Social </a:t>
            </a:r>
          </a:p>
          <a:p>
            <a:pPr lvl="0"/>
            <a:endParaRPr lang="es-MX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</a:rPr>
              <a:t>Publicación de la declaración patrimonial de funcionarios</a:t>
            </a:r>
            <a:r>
              <a:rPr lang="es-ES" sz="2000" b="1" dirty="0" smtClean="0"/>
              <a:t> </a:t>
            </a:r>
            <a:endParaRPr lang="es-MX" sz="2000" dirty="0" smtClean="0"/>
          </a:p>
          <a:p>
            <a:pPr lvl="0">
              <a:buFont typeface="Wingdings" pitchFamily="2" charset="2"/>
              <a:buChar char="ü"/>
            </a:pPr>
            <a:endParaRPr lang="es-MX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MX" sz="2000" dirty="0" smtClean="0"/>
              <a:t> </a:t>
            </a:r>
            <a:endParaRPr lang="es-MX" sz="2000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-1428792" y="285728"/>
            <a:ext cx="6498444" cy="646331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MX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Segundo Eje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5639" y="3051761"/>
            <a:ext cx="825400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s-ES_tradnl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Economía competitiva que genere empleo</a:t>
            </a:r>
          </a:p>
          <a:p>
            <a:pPr marL="0" lvl="1" algn="just"/>
            <a:endParaRPr lang="es-ES_tradnl" sz="28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lvl="1" algn="just"/>
            <a:endParaRPr lang="es-MX" sz="2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</TotalTime>
  <Words>3091</Words>
  <Application>Microsoft Office PowerPoint</Application>
  <PresentationFormat>Presentación en pantalla (4:3)</PresentationFormat>
  <Paragraphs>647</Paragraphs>
  <Slides>50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50</vt:i4>
      </vt:variant>
    </vt:vector>
  </HeadingPairs>
  <TitlesOfParts>
    <vt:vector size="5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Alejandro Cortes</dc:creator>
  <cp:lastModifiedBy>econsulta</cp:lastModifiedBy>
  <cp:revision>147</cp:revision>
  <dcterms:created xsi:type="dcterms:W3CDTF">2010-05-01T05:50:58Z</dcterms:created>
  <dcterms:modified xsi:type="dcterms:W3CDTF">2015-01-13T03:31:05Z</dcterms:modified>
</cp:coreProperties>
</file>